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479" autoAdjust="0"/>
  </p:normalViewPr>
  <p:slideViewPr>
    <p:cSldViewPr>
      <p:cViewPr>
        <p:scale>
          <a:sx n="75" d="100"/>
          <a:sy n="75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6F30D7-99D0-4273-BFDA-1E1911B71A99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2CB3B-C529-4DF3-B7DE-EF2CDD2B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CE74-9AB4-4A84-8366-7B1673BDF816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4EE7-A26C-4129-9F56-91119A176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9A36-A84B-4BAE-93F4-C510F186DD81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DB29-1F6C-4940-81DA-2B519F47A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B338-6050-47AA-BE8E-4763310E07F2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F2EBE-33D7-4882-8C63-37BCC2C00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6337-7786-4A6B-BD87-D68048E23EA5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5771-1ABA-4BF7-8F20-07BA2D6E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1C44-7C79-4A59-8044-F5F11E18901E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784A-8428-484B-B595-C88E2302B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0CD8F-3D36-4373-A3F4-11B6BC4BC441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F0CC-4FC9-4285-A906-51E736537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BDBD-42E0-4A77-8743-E3FE6F4766A2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9F3D-87C0-42C5-91DA-99D4EB3F2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EEA4-744F-402C-8A2C-06E06116EB07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E211-2AE4-436E-9FCC-11B7613D3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9CE4-28AF-475D-9346-A9D31199973C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AEE7-E8EE-4C1A-9832-6C70F53C0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F315-E427-4447-A001-AF62884A548D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F465-4444-492A-9678-FB1E9A51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81F67E8-3086-4930-AACB-1D4F67A16585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474ABBA-A6C3-484D-BAD6-0A9E43141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06" r:id="rId8"/>
    <p:sldLayoutId id="2147483705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Palermo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Marcos Medrano II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Festivals (Le Festività)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smtClean="0"/>
              <a:t>U Fistini Festival in Palermo:</a:t>
            </a:r>
            <a:r>
              <a:rPr lang="en-US" sz="2000" smtClean="0"/>
              <a:t> </a:t>
            </a:r>
          </a:p>
          <a:p>
            <a:r>
              <a:rPr lang="en-US" sz="2000" smtClean="0"/>
              <a:t>This festival takes place between the 10th and 15th July and is dedicated to St. Rosalia, the patron saint of Palermo.  </a:t>
            </a:r>
          </a:p>
          <a:p>
            <a:r>
              <a:rPr lang="en-US" sz="2000" smtClean="0"/>
              <a:t>There are generally five days of celebrations that includes dancing, music, and  drinking </a:t>
            </a:r>
          </a:p>
          <a:p>
            <a:r>
              <a:rPr lang="en-US" sz="2000" smtClean="0"/>
              <a:t>formal highlight of the festival is a street parade where the relics of St. Rosalia are displayed through the streets of the city.</a:t>
            </a:r>
            <a:endParaRPr lang="en-US" sz="2000" b="1" smtClean="0"/>
          </a:p>
          <a:p>
            <a:pPr>
              <a:buFont typeface="Wingdings" pitchFamily="2" charset="2"/>
              <a:buNone/>
            </a:pPr>
            <a:r>
              <a:rPr lang="en-US" sz="2000" b="1" smtClean="0"/>
              <a:t>Palermo di Scena (Scene) Festival:</a:t>
            </a:r>
            <a:r>
              <a:rPr lang="en-US" sz="2000" smtClean="0"/>
              <a:t> </a:t>
            </a:r>
          </a:p>
          <a:p>
            <a:r>
              <a:rPr lang="en-US" sz="2000" smtClean="0"/>
              <a:t>This festival is staged through the summer months in Palermo </a:t>
            </a:r>
          </a:p>
          <a:p>
            <a:r>
              <a:rPr lang="en-US" sz="2000" smtClean="0"/>
              <a:t>Involves various occasions including several musicals, theatrical performances, and cinema screenings.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Works Cited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400" smtClean="0"/>
              <a:t>"Sicilian Cuisine - See Palermo and Western Sicily." </a:t>
            </a:r>
            <a:r>
              <a:rPr lang="en-US" sz="1400" i="1" smtClean="0"/>
              <a:t>Sicilian Cuisine - See Palermo and 	Western Sicily.</a:t>
            </a:r>
            <a:r>
              <a:rPr lang="en-US" sz="1400" smtClean="0"/>
              <a:t> N.p., n.d. Web. 09 July 2012. 	&lt;http://www.seepalermo.com/cuisine.htm&gt;. 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"Capuchin Catacombs, Palermo." </a:t>
            </a:r>
            <a:r>
              <a:rPr lang="en-US" sz="1400" i="1" smtClean="0"/>
              <a:t>Capuchin Catacombs</a:t>
            </a:r>
            <a:r>
              <a:rPr lang="en-US" sz="1400" smtClean="0"/>
              <a:t>. N.p., n.d. Web. 05 July 2012. 	&lt;http://www.sacred-destinations.com/italy/palermo-capuchin-catacombs&gt;. 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"History of Palermo." </a:t>
            </a:r>
            <a:r>
              <a:rPr lang="en-US" sz="1400" i="1" smtClean="0"/>
              <a:t>Palermo Italy, City of Palermo Sicily</a:t>
            </a:r>
            <a:r>
              <a:rPr lang="en-US" sz="1400" smtClean="0"/>
              <a:t>. N.p., n.d. Web. 05 July 2012. 	&lt;http://palermo.com/history-of-palermo/&gt;. 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"Ruggiero Di Lauria (Italian Admiral)." </a:t>
            </a:r>
            <a:r>
              <a:rPr lang="en-US" sz="1400" i="1" smtClean="0"/>
              <a:t>Encyclopedia Britannica Online</a:t>
            </a:r>
            <a:r>
              <a:rPr lang="en-US" sz="1400" smtClean="0"/>
              <a:t>. Encyclopedia 	Britannica, n.d. Web. 05 July 2012. 	&lt;http://www.britannica.com/EBchecked/topic/332453/Ruggiero-di-Lauria&gt;. 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"Palermo." </a:t>
            </a:r>
            <a:r>
              <a:rPr lang="en-US" sz="1400" i="1" smtClean="0"/>
              <a:t>, Italy</a:t>
            </a:r>
            <a:r>
              <a:rPr lang="en-US" sz="1400" smtClean="0"/>
              <a:t>. N.p., n.d. Web. 09 July 2012. &lt;http://www.sacred-	destinations.com/italy/palermo&gt;. 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"Interesting Facts &amp; Information: Tourism, Travel, Culture, Language, Business, People. Â» 	Blog Archive Â» Italy Festival Guide: Festivals in Palermo." </a:t>
            </a:r>
            <a:r>
              <a:rPr lang="en-US" sz="1400" i="1" smtClean="0"/>
              <a:t>Interesting Facts &amp; 	Information: Tourism, Travel, Culture, Language, Business, People. Â» Blog Archive Â» 	Italy Festival Guide: Festivals in Palermo</a:t>
            </a:r>
            <a:r>
              <a:rPr lang="en-US" sz="1400" smtClean="0"/>
              <a:t>. N.p., n.d. Web. 05 July 2012. 	&lt;http://www.kwintessential.co.uk/articles/italy/italy-festival-guide-festivals-in-	palermo/346&gt;.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98500" y="2362200"/>
            <a:ext cx="4102100" cy="4143375"/>
          </a:xfrm>
        </p:spPr>
        <p:txBody>
          <a:bodyPr/>
          <a:lstStyle/>
          <a:p>
            <a:r>
              <a:rPr lang="en-US" sz="2000" smtClean="0"/>
              <a:t>Palermo, Italy</a:t>
            </a:r>
          </a:p>
          <a:p>
            <a:r>
              <a:rPr lang="en-US" sz="2000" smtClean="0"/>
              <a:t>It lies on the island's northern coast, 200 miles south of Naples. </a:t>
            </a:r>
          </a:p>
          <a:p>
            <a:r>
              <a:rPr lang="en-US" sz="2000" smtClean="0"/>
              <a:t>Palermo has shipbuilding, food-processing, and other manufacturing industries </a:t>
            </a:r>
          </a:p>
          <a:p>
            <a:r>
              <a:rPr lang="en-US" sz="2000" smtClean="0"/>
              <a:t>Largely a trade and export center.</a:t>
            </a:r>
          </a:p>
          <a:p>
            <a:endParaRPr lang="en-US" sz="200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C00000"/>
                </a:solidFill>
              </a:rPr>
              <a:t>Geographical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r>
              <a:rPr lang="en-US" sz="4000" smtClean="0">
                <a:solidFill>
                  <a:srgbClr val="C00000"/>
                </a:solidFill>
              </a:rPr>
              <a:t>Location</a:t>
            </a:r>
          </a:p>
        </p:txBody>
      </p:sp>
      <p:pic>
        <p:nvPicPr>
          <p:cNvPr id="14339" name="Picture 6" descr="http://www.45thdivision.org/Veterans/Longiotti/Sicily_Italy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09800"/>
            <a:ext cx="3609975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Connector 7"/>
          <p:cNvSpPr/>
          <p:nvPr/>
        </p:nvSpPr>
        <p:spPr>
          <a:xfrm>
            <a:off x="5638800" y="4724400"/>
            <a:ext cx="609600" cy="6096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38481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smtClean="0"/>
              <a:t>Arancine</a:t>
            </a:r>
            <a:r>
              <a:rPr lang="en-US" sz="1800" smtClean="0"/>
              <a:t> are rice balls that are filled in with either meat or cheese in fried dough.</a:t>
            </a:r>
          </a:p>
          <a:p>
            <a:pPr>
              <a:lnSpc>
                <a:spcPct val="90000"/>
              </a:lnSpc>
            </a:pPr>
            <a:r>
              <a:rPr lang="en-US" sz="1800" b="1" smtClean="0"/>
              <a:t>Marsala</a:t>
            </a:r>
            <a:r>
              <a:rPr lang="en-US" sz="1800" smtClean="0"/>
              <a:t> is a wine with an alcohol content of around 20%. It is usually made from Grillo, Catarratto, or Inzolia grapes.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 </a:t>
            </a:r>
            <a:r>
              <a:rPr lang="en-US" sz="1800" b="1" smtClean="0"/>
              <a:t>Sfincione</a:t>
            </a:r>
            <a:r>
              <a:rPr lang="en-US" sz="1800" smtClean="0"/>
              <a:t> is a thick pizza made with onions, sometimes anchovies, and tomatoes, usually served in bakeries</a:t>
            </a:r>
          </a:p>
          <a:p>
            <a:pPr>
              <a:lnSpc>
                <a:spcPct val="90000"/>
              </a:lnSpc>
            </a:pPr>
            <a:r>
              <a:rPr lang="en-US" sz="1800" b="1" smtClean="0"/>
              <a:t>Panella</a:t>
            </a:r>
            <a:r>
              <a:rPr lang="en-US" sz="1800" smtClean="0"/>
              <a:t> is a thin paste made of crushed or powdered ceci (garbanzo) beans and served fried.</a:t>
            </a:r>
          </a:p>
          <a:p>
            <a:pPr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C00000"/>
                </a:solidFill>
              </a:rPr>
              <a:t>La Cucina </a:t>
            </a:r>
          </a:p>
        </p:txBody>
      </p:sp>
      <p:pic>
        <p:nvPicPr>
          <p:cNvPr id="15363" name="Picture 4" descr="http://farm2.static.flickr.com/1301/1372590297_f447f979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0" y="2057400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0" y="4257675"/>
            <a:ext cx="15732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4463" y="3224213"/>
            <a:ext cx="145415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887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410200"/>
            <a:ext cx="1562100" cy="110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698500" y="2209800"/>
            <a:ext cx="3873500" cy="4114800"/>
          </a:xfrm>
        </p:spPr>
        <p:txBody>
          <a:bodyPr/>
          <a:lstStyle/>
          <a:p>
            <a:r>
              <a:rPr lang="en-US" sz="2000" b="1" smtClean="0"/>
              <a:t>Pane con milza</a:t>
            </a:r>
            <a:r>
              <a:rPr lang="en-US" sz="2000" smtClean="0"/>
              <a:t> (veal spleen sandwiches): traditionally made with lamb or goat. </a:t>
            </a:r>
          </a:p>
          <a:p>
            <a:r>
              <a:rPr lang="en-US" sz="2000" b="1" smtClean="0"/>
              <a:t>Stigghiola:</a:t>
            </a:r>
            <a:r>
              <a:rPr lang="en-US" sz="2000" smtClean="0"/>
              <a:t> seasoned and barbecued lamb or kid (baby goat) intestines served on a skewer</a:t>
            </a:r>
          </a:p>
          <a:p>
            <a:r>
              <a:rPr lang="en-US" sz="2000" b="1" smtClean="0"/>
              <a:t>Cannoli</a:t>
            </a:r>
            <a:r>
              <a:rPr lang="en-US" sz="2000" smtClean="0"/>
              <a:t>: tubular crusts with ricotta and sugar filling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>
                <a:solidFill>
                  <a:srgbClr val="C00000"/>
                </a:solidFill>
              </a:rPr>
              <a:t>La Cucina </a:t>
            </a:r>
            <a:r>
              <a:rPr lang="en-US" sz="2400" smtClean="0">
                <a:solidFill>
                  <a:srgbClr val="C00000"/>
                </a:solidFill>
              </a:rPr>
              <a:t>(cont.)</a:t>
            </a:r>
            <a:endParaRPr lang="en-US" sz="4400" smtClean="0">
              <a:solidFill>
                <a:srgbClr val="C0000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23622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3.bp.blogspot.com/_fj3BzSmNZ6Y/TAdJ16VqelI/AAAAAAAABX8/A55nan7TLMc/s1600/clip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270250"/>
            <a:ext cx="17922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6475" y="4613275"/>
            <a:ext cx="19653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0" y="2247900"/>
            <a:ext cx="3873500" cy="42291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smtClean="0"/>
              <a:t>Fontana Pretoria</a:t>
            </a:r>
            <a:endParaRPr lang="en-US" sz="2200" smtClean="0"/>
          </a:p>
          <a:p>
            <a:pPr marL="0" indent="0">
              <a:lnSpc>
                <a:spcPct val="90000"/>
              </a:lnSpc>
            </a:pPr>
            <a:r>
              <a:rPr lang="en-US" sz="2200" smtClean="0"/>
              <a:t> Located at the heart of the Piazza Pretoria in Palermo. </a:t>
            </a:r>
          </a:p>
          <a:p>
            <a:pPr marL="0" indent="0">
              <a:lnSpc>
                <a:spcPct val="90000"/>
              </a:lnSpc>
            </a:pPr>
            <a:r>
              <a:rPr lang="en-US" sz="2200" smtClean="0"/>
              <a:t>It was created in the mid-16th century by Camilliani, a sculptor (scultore) from Florence</a:t>
            </a:r>
          </a:p>
          <a:p>
            <a:pPr marL="0" indent="0">
              <a:lnSpc>
                <a:spcPct val="90000"/>
              </a:lnSpc>
            </a:pPr>
            <a:r>
              <a:rPr lang="en-US" sz="2200" smtClean="0"/>
              <a:t>Fontana Pretoria was referred to as the “fountain of shame” because many people felt uncomfortable with naked (nudo) sculptures and monsters (mostri).</a:t>
            </a:r>
          </a:p>
        </p:txBody>
      </p:sp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C00000"/>
                </a:solidFill>
              </a:rPr>
              <a:t>Historical Landmarks</a:t>
            </a:r>
            <a:br>
              <a:rPr lang="en-US" sz="4000" smtClean="0">
                <a:solidFill>
                  <a:srgbClr val="C00000"/>
                </a:solidFill>
              </a:rPr>
            </a:br>
            <a:r>
              <a:rPr lang="en-US" sz="2800" smtClean="0">
                <a:solidFill>
                  <a:srgbClr val="C00000"/>
                </a:solidFill>
              </a:rPr>
              <a:t>(La pietra miliare nella storia)</a:t>
            </a:r>
            <a:endParaRPr lang="en-US" sz="4000" smtClean="0">
              <a:solidFill>
                <a:srgbClr val="C0000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43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C00000"/>
                </a:solidFill>
              </a:rPr>
              <a:t>Historical Landmark </a:t>
            </a:r>
            <a:r>
              <a:rPr lang="en-US" sz="2400" smtClean="0">
                <a:solidFill>
                  <a:srgbClr val="C00000"/>
                </a:solidFill>
              </a:rPr>
              <a:t>(cont.)</a:t>
            </a:r>
          </a:p>
        </p:txBody>
      </p:sp>
      <p:sp>
        <p:nvSpPr>
          <p:cNvPr id="18436" name="Rectangle 4"/>
          <p:cNvSpPr>
            <a:spLocks noGrp="1"/>
          </p:cNvSpPr>
          <p:nvPr>
            <p:ph type="body" idx="4294967295"/>
          </p:nvPr>
        </p:nvSpPr>
        <p:spPr>
          <a:xfrm>
            <a:off x="698500" y="2247900"/>
            <a:ext cx="3873500" cy="38782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smtClean="0"/>
              <a:t>Capuchin Catacombs (catacombe)</a:t>
            </a:r>
            <a:endParaRPr lang="en-US" sz="2000" smtClean="0"/>
          </a:p>
          <a:p>
            <a:r>
              <a:rPr lang="en-US" sz="2000" smtClean="0"/>
              <a:t>In 1599, Capuchin monks (monaci) discovered that their catacombs (underground cemeteries) contained a preservative that mummified the deceased (defunto). </a:t>
            </a:r>
          </a:p>
          <a:p>
            <a:r>
              <a:rPr lang="en-US" sz="2000" smtClean="0"/>
              <a:t>People may chose to be buried here.</a:t>
            </a:r>
          </a:p>
        </p:txBody>
      </p:sp>
      <p:pic>
        <p:nvPicPr>
          <p:cNvPr id="18438" name="Picture 6" descr="ki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743200"/>
            <a:ext cx="4105275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History (La Storia)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8000 BC- A race (razza) of people called the Sicani inhabited (abitato) Palermo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734 BC- Conquered (conquistato) by the Phoenicians from ancient (antico) Canaan (present day Lebanon/Israel)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831 AD- Saracens (North African Muslims) seize the land and renamed Balharm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1072 AD- Conquered by the Normans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1192- Controlled (controllata) by the Holy Roman Empire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1732- United (unito) with the Kingdom (regno) of Naples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1860- Annexed (allegato) by the Kingdom of Italy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1943- Bombed (bombardata) by the Allies during World War II (Seconda Guerra Mondiale)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Famous People (Le persone famose)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698500" y="2247900"/>
            <a:ext cx="3873500" cy="38782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Enrico Lo Verso (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He studied acting at the Centro Sperimentale di Cinematografia and INDA (Istituto Nazionale del Dramma Antico) </a:t>
            </a:r>
          </a:p>
          <a:p>
            <a:pPr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Di Lauria Ruggiero (c. 1250- 1304/05)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Italian admiral (ammiraglio) in the service of Aragon and Sicily who won important naval (navale) victories (vittorie) over the French Angevins (Plantagenet dynasty [dinastia] of England from 1154 to 1399</a:t>
            </a:r>
            <a:r>
              <a:rPr lang="en-US" sz="1200" smtClean="0"/>
              <a:t> </a:t>
            </a:r>
            <a:r>
              <a:rPr lang="en-US" sz="1600" smtClean="0"/>
              <a:t>) </a:t>
            </a:r>
          </a:p>
        </p:txBody>
      </p:sp>
      <p:pic>
        <p:nvPicPr>
          <p:cNvPr id="30725" name="Picture 5" descr="Enrico Lo Verso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1466850" cy="2152650"/>
          </a:xfrm>
          <a:prstGeom prst="rect">
            <a:avLst/>
          </a:prstGeom>
          <a:noFill/>
        </p:spPr>
      </p:pic>
      <p:pic>
        <p:nvPicPr>
          <p:cNvPr id="30727" name="Picture 7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14800"/>
            <a:ext cx="2168525" cy="241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Art (L’arte)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698500" y="2247900"/>
            <a:ext cx="3949700" cy="3878263"/>
          </a:xfrm>
        </p:spPr>
        <p:txBody>
          <a:bodyPr/>
          <a:lstStyle/>
          <a:p>
            <a:r>
              <a:rPr lang="en-US" sz="2000" smtClean="0"/>
              <a:t>Ceramic Art: terra cotta (baked earth) -This art was popular (popolare) with the Sicanians, Phoenicians, Greeks and other ancient peoples of Sicily</a:t>
            </a:r>
          </a:p>
          <a:p>
            <a:r>
              <a:rPr lang="en-US" sz="2000" smtClean="0"/>
              <a:t>Buildings (edifci): Arab-Norman influenced buildings, some decorated (decorato) with Byzantine-style mosaics (mosaici)  </a:t>
            </a:r>
          </a:p>
        </p:txBody>
      </p:sp>
      <p:pic>
        <p:nvPicPr>
          <p:cNvPr id="31749" name="Picture 5" descr="ec3a67ad-cfd8-4c8d-b392-d36bb4cff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76600"/>
            <a:ext cx="2533650" cy="1801813"/>
          </a:xfrm>
          <a:prstGeom prst="rect">
            <a:avLst/>
          </a:prstGeom>
          <a:noFill/>
        </p:spPr>
      </p:pic>
      <p:pic>
        <p:nvPicPr>
          <p:cNvPr id="31751" name="Picture 7" descr="cappella-palat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105400"/>
            <a:ext cx="2114550" cy="1589088"/>
          </a:xfrm>
          <a:prstGeom prst="rect">
            <a:avLst/>
          </a:prstGeom>
          <a:noFill/>
        </p:spPr>
      </p:pic>
      <p:pic>
        <p:nvPicPr>
          <p:cNvPr id="31753" name="Picture 9" descr="ANd9GcT1-JqD3bkrPx-G5mHmDJf6J5HQ55YGVawRnQ1rEqy4z3rSc2q5sODCrtN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5240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257</TotalTime>
  <Words>630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Book Antiqua</vt:lpstr>
      <vt:lpstr>Arial</vt:lpstr>
      <vt:lpstr>Wingdings</vt:lpstr>
      <vt:lpstr>Calibri</vt:lpstr>
      <vt:lpstr>Hardcover</vt:lpstr>
      <vt:lpstr>Hardcover</vt:lpstr>
      <vt:lpstr>Hardcover</vt:lpstr>
      <vt:lpstr>Hardcover</vt:lpstr>
      <vt:lpstr>Hardcover</vt:lpstr>
      <vt:lpstr>Hardcover</vt:lpstr>
      <vt:lpstr>Hardcover</vt:lpstr>
      <vt:lpstr>Hardcover</vt:lpstr>
      <vt:lpstr>Hardcover</vt:lpstr>
      <vt:lpstr>Slide 1</vt:lpstr>
      <vt:lpstr>Geographical Location</vt:lpstr>
      <vt:lpstr>La Cucina </vt:lpstr>
      <vt:lpstr>La Cucina (cont.)</vt:lpstr>
      <vt:lpstr>Historical Landmarks (La pietra miliare nella storia)</vt:lpstr>
      <vt:lpstr>Historical Landmark (cont.)</vt:lpstr>
      <vt:lpstr>History (La Storia)</vt:lpstr>
      <vt:lpstr>Famous People (Le persone famose)</vt:lpstr>
      <vt:lpstr>Art (L’arte)</vt:lpstr>
      <vt:lpstr>Festivals (Le Festività)</vt:lpstr>
      <vt:lpstr>Works Cited</vt:lpstr>
    </vt:vector>
  </TitlesOfParts>
  <Company>MCCD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Palermo</dc:title>
  <dc:creator>GWGuest002</dc:creator>
  <cp:lastModifiedBy>Microsoft</cp:lastModifiedBy>
  <cp:revision>11</cp:revision>
  <dcterms:created xsi:type="dcterms:W3CDTF">2012-07-03T16:58:48Z</dcterms:created>
  <dcterms:modified xsi:type="dcterms:W3CDTF">2012-07-09T07:22:36Z</dcterms:modified>
</cp:coreProperties>
</file>